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8" r:id="rId2"/>
    <p:sldId id="262" r:id="rId3"/>
    <p:sldId id="263" r:id="rId4"/>
    <p:sldId id="264" r:id="rId5"/>
    <p:sldId id="270" r:id="rId6"/>
    <p:sldId id="297" r:id="rId7"/>
    <p:sldId id="271" r:id="rId8"/>
    <p:sldId id="298" r:id="rId9"/>
    <p:sldId id="272" r:id="rId10"/>
    <p:sldId id="299" r:id="rId11"/>
    <p:sldId id="301" r:id="rId12"/>
    <p:sldId id="273" r:id="rId13"/>
    <p:sldId id="302" r:id="rId14"/>
    <p:sldId id="265" r:id="rId15"/>
    <p:sldId id="274" r:id="rId16"/>
    <p:sldId id="303" r:id="rId17"/>
    <p:sldId id="275" r:id="rId18"/>
    <p:sldId id="276" r:id="rId19"/>
    <p:sldId id="277" r:id="rId20"/>
    <p:sldId id="278" r:id="rId21"/>
    <p:sldId id="304" r:id="rId22"/>
    <p:sldId id="305" r:id="rId23"/>
    <p:sldId id="279" r:id="rId24"/>
    <p:sldId id="306" r:id="rId25"/>
    <p:sldId id="307" r:id="rId26"/>
    <p:sldId id="266" r:id="rId27"/>
    <p:sldId id="280" r:id="rId28"/>
    <p:sldId id="282" r:id="rId29"/>
    <p:sldId id="281" r:id="rId30"/>
    <p:sldId id="284" r:id="rId31"/>
    <p:sldId id="308" r:id="rId32"/>
    <p:sldId id="283" r:id="rId33"/>
    <p:sldId id="285" r:id="rId34"/>
    <p:sldId id="267" r:id="rId35"/>
    <p:sldId id="286" r:id="rId36"/>
    <p:sldId id="287" r:id="rId37"/>
    <p:sldId id="288" r:id="rId38"/>
    <p:sldId id="289" r:id="rId39"/>
    <p:sldId id="268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69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26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C624B-BD77-483A-925C-55441F5BB318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24-73FD-4F3C-AB10-0DC01DBC97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27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50936-6C9B-47B4-8E83-694FFFA3CABD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D1E57-A149-4EB2-BCE6-7DAC946D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74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D1E57-A149-4EB2-BCE6-7DAC946D0A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45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D1E57-A149-4EB2-BCE6-7DAC946D0A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3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D1E57-A149-4EB2-BCE6-7DAC946D0A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9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D1E57-A149-4EB2-BCE6-7DAC946D0A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45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D1E57-A149-4EB2-BCE6-7DAC946D0A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34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D1E57-A149-4EB2-BCE6-7DAC946D0A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30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D1E57-A149-4EB2-BCE6-7DAC946D0A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2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FF1A8-4343-494C-BD0A-8016D377D064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Tm="7000"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Chapter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1"/>
            <a:ext cx="7772400" cy="7620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Image Restoration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632" y="2352675"/>
            <a:ext cx="2748737" cy="3971925"/>
          </a:xfrm>
          <a:prstGeom prst="rect">
            <a:avLst/>
          </a:prstGeom>
        </p:spPr>
      </p:pic>
    </p:spTree>
  </p:cSld>
  <p:clrMapOvr>
    <a:masterClrMapping/>
  </p:clrMapOvr>
  <p:transition spd="med" advTm="7000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Speckle Noise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82" y="2209800"/>
            <a:ext cx="8776855" cy="261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7108"/>
      </p:ext>
    </p:extLst>
  </p:cSld>
  <p:clrMapOvr>
    <a:masterClrMapping/>
  </p:clrMapOvr>
  <p:transition spd="med" advTm="7000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Gaussian vs. Speckle </a:t>
            </a: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71600"/>
            <a:ext cx="8587399" cy="50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59022"/>
      </p:ext>
    </p:extLst>
  </p:cSld>
  <p:clrMapOvr>
    <a:masterClrMapping/>
  </p:clrMapOvr>
  <p:transition spd="med" advTm="7000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Periodic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534400" cy="525780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Occurs when an image is subject to a periodic disturbance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Effect of bars over the image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3352800"/>
            <a:ext cx="3171825" cy="31718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05000" y="2809119"/>
            <a:ext cx="6438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8.3: The gull image corrupted by periodic noise</a:t>
            </a:r>
          </a:p>
        </p:txBody>
      </p:sp>
    </p:spTree>
    <p:extLst>
      <p:ext uri="{BB962C8B-B14F-4D97-AF65-F5344CB8AC3E}">
        <p14:creationId xmlns:p14="http://schemas.microsoft.com/office/powerpoint/2010/main" val="1892291350"/>
      </p:ext>
    </p:extLst>
  </p:cSld>
  <p:clrMapOvr>
    <a:masterClrMapping/>
  </p:clrMapOvr>
  <p:transition spd="med" advTm="7000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Periodic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534400" cy="525780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Neither function </a:t>
            </a:r>
            <a:r>
              <a:rPr lang="en-US" sz="2400" dirty="0" err="1"/>
              <a:t>imnoise</a:t>
            </a:r>
            <a:r>
              <a:rPr lang="en-US" sz="2400" dirty="0"/>
              <a:t> </a:t>
            </a:r>
            <a:r>
              <a:rPr lang="en-US" sz="2400" dirty="0" smtClean="0"/>
              <a:t>or </a:t>
            </a:r>
            <a:r>
              <a:rPr lang="en-US" sz="2400" dirty="0" err="1" smtClean="0"/>
              <a:t>random_noise</a:t>
            </a:r>
            <a:r>
              <a:rPr lang="en-US" sz="2400" dirty="0" smtClean="0"/>
              <a:t> </a:t>
            </a:r>
            <a:r>
              <a:rPr lang="en-US" sz="2400" dirty="0"/>
              <a:t>has a periodic option, but it is quite easy to create such noise, by adding a periodic </a:t>
            </a:r>
            <a:r>
              <a:rPr lang="en-US" sz="2400" dirty="0" smtClean="0"/>
              <a:t>matrix (using </a:t>
            </a:r>
            <a:r>
              <a:rPr lang="en-US" sz="2400" dirty="0"/>
              <a:t>a trigonometric function) to the image.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8570"/>
            <a:ext cx="9144000" cy="401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8582"/>
      </p:ext>
    </p:extLst>
  </p:cSld>
  <p:clrMapOvr>
    <a:masterClrMapping/>
  </p:clrMapOvr>
  <p:transition spd="med" advTm="7000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Salt &amp; Pepper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953000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Low Pass Filtering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Pixels corrupted by salt &amp; pepper noise are high frequency components of an image, can expect a low pass filter should reduce them</a:t>
            </a:r>
          </a:p>
          <a:p>
            <a:pPr lvl="1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000500"/>
            <a:ext cx="5105400" cy="2552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100" y="3554968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8.4: Attempting to clean salt and pepper noise with average filtering</a:t>
            </a:r>
          </a:p>
        </p:txBody>
      </p:sp>
    </p:spTree>
    <p:extLst>
      <p:ext uri="{BB962C8B-B14F-4D97-AF65-F5344CB8AC3E}">
        <p14:creationId xmlns:p14="http://schemas.microsoft.com/office/powerpoint/2010/main" val="2568597780"/>
      </p:ext>
    </p:extLst>
  </p:cSld>
  <p:clrMapOvr>
    <a:masterClrMapping/>
  </p:clrMapOvr>
  <p:transition spd="med" advTm="7000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Salt &amp; Pepper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953000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Median filtering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Almost tailor made for removal of salt &amp; pepper noise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example of a non-linear spatial filter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Using 3 x 3 mask, output value is median of values in the mask</a:t>
            </a:r>
          </a:p>
          <a:p>
            <a:pPr lvl="1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Very large or very small values (noisy values) end up at the top or bottom of the sorted list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Replaces noisy value with one closer to its surroundings</a:t>
            </a:r>
          </a:p>
          <a:p>
            <a:pPr lvl="1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581400"/>
            <a:ext cx="7777469" cy="9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71240"/>
      </p:ext>
    </p:extLst>
  </p:cSld>
  <p:clrMapOvr>
    <a:masterClrMapping/>
  </p:clrMapOvr>
  <p:transition spd="med" advTm="7000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Salt &amp; Pepper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" y="2535382"/>
            <a:ext cx="9144000" cy="2668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057400"/>
            <a:ext cx="66770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97"/>
      </p:ext>
    </p:extLst>
  </p:cSld>
  <p:clrMapOvr>
    <a:masterClrMapping/>
  </p:clrMapOvr>
  <p:transition spd="med" advTm="7000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Salt &amp; Pepper Noise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3200" y="2400300"/>
            <a:ext cx="3657600" cy="3657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85900" y="190500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8.5: Cleaning salt and pepper noise with a median filter</a:t>
            </a:r>
          </a:p>
        </p:txBody>
      </p:sp>
    </p:spTree>
    <p:extLst>
      <p:ext uri="{BB962C8B-B14F-4D97-AF65-F5344CB8AC3E}">
        <p14:creationId xmlns:p14="http://schemas.microsoft.com/office/powerpoint/2010/main" val="3219772911"/>
      </p:ext>
    </p:extLst>
  </p:cSld>
  <p:clrMapOvr>
    <a:masterClrMapping/>
  </p:clrMapOvr>
  <p:transition spd="med" advTm="7000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Salt &amp; Pepper Noise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2590800"/>
            <a:ext cx="7239000" cy="3619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8300" y="1570165"/>
            <a:ext cx="16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MORE NOISE!!!!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98309"/>
            <a:ext cx="2019300" cy="99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67795"/>
      </p:ext>
    </p:extLst>
  </p:cSld>
  <p:clrMapOvr>
    <a:masterClrMapping/>
  </p:clrMapOvr>
  <p:transition spd="med" advTm="7000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Salt &amp; Pepper Noise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2362200"/>
            <a:ext cx="7239000" cy="3619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1100" y="17526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8.7: Cleaning 20% salt and pepper noise with median filtering</a:t>
            </a:r>
          </a:p>
        </p:txBody>
      </p:sp>
    </p:spTree>
    <p:extLst>
      <p:ext uri="{BB962C8B-B14F-4D97-AF65-F5344CB8AC3E}">
        <p14:creationId xmlns:p14="http://schemas.microsoft.com/office/powerpoint/2010/main" val="1704794031"/>
      </p:ext>
    </p:extLst>
  </p:cSld>
  <p:clrMapOvr>
    <a:masterClrMapping/>
  </p:clrMapOvr>
  <p:transition spd="med" advTm="7000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953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Noise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Cleaning Salt and Pepper Noise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Cleaning Gaussian Noise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Removal of Periodic Noise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Inverse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Weiner Filtering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 advTm="7000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Salt &amp; Pepper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Rank-Order Filtering</a:t>
            </a:r>
          </a:p>
          <a:p>
            <a:pPr lvl="1"/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value of ordered list is chosen, for some predetermined value of n</a:t>
            </a:r>
          </a:p>
          <a:p>
            <a:pPr lvl="1"/>
            <a:r>
              <a:rPr lang="en-US" dirty="0"/>
              <a:t>When to use Rank-Order filtering instead of median filtering?</a:t>
            </a:r>
          </a:p>
          <a:p>
            <a:pPr lvl="2"/>
            <a:r>
              <a:rPr lang="en-US" dirty="0" smtClean="0"/>
              <a:t>When using a </a:t>
            </a:r>
            <a:r>
              <a:rPr lang="en-US" dirty="0"/>
              <a:t>median </a:t>
            </a:r>
            <a:r>
              <a:rPr lang="en-US" dirty="0" smtClean="0"/>
              <a:t>filter </a:t>
            </a:r>
            <a:r>
              <a:rPr lang="en-US" dirty="0"/>
              <a:t>over non-rectangular masks</a:t>
            </a:r>
          </a:p>
        </p:txBody>
      </p:sp>
    </p:spTree>
    <p:extLst>
      <p:ext uri="{BB962C8B-B14F-4D97-AF65-F5344CB8AC3E}">
        <p14:creationId xmlns:p14="http://schemas.microsoft.com/office/powerpoint/2010/main" val="385745378"/>
      </p:ext>
    </p:extLst>
  </p:cSld>
  <p:clrMapOvr>
    <a:masterClrMapping/>
  </p:clrMapOvr>
  <p:transition spd="med" advTm="7000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Salt &amp; Pepper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8" y="1215735"/>
            <a:ext cx="82296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Rank-Order </a:t>
            </a:r>
            <a:r>
              <a:rPr lang="en-US" dirty="0" smtClean="0"/>
              <a:t>Filtering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79442"/>
            <a:ext cx="5572125" cy="276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341512"/>
            <a:ext cx="1795318" cy="1730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9001125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1" y="3078088"/>
            <a:ext cx="84772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27672"/>
      </p:ext>
    </p:extLst>
  </p:cSld>
  <p:clrMapOvr>
    <a:masterClrMapping/>
  </p:clrMapOvr>
  <p:transition spd="med" advTm="7000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Salt &amp; Pepper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8" y="1215735"/>
            <a:ext cx="82296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Rank-Order </a:t>
            </a:r>
            <a:r>
              <a:rPr lang="en-US" dirty="0" smtClean="0"/>
              <a:t>Filtering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79442"/>
            <a:ext cx="5572125" cy="276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341512"/>
            <a:ext cx="1795318" cy="17304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6" y="3352800"/>
            <a:ext cx="89630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37948"/>
      </p:ext>
    </p:extLst>
  </p:cSld>
  <p:clrMapOvr>
    <a:masterClrMapping/>
  </p:clrMapOvr>
  <p:transition spd="med" advTm="7000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Salt &amp; Pepper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Outlier </a:t>
            </a:r>
            <a:r>
              <a:rPr lang="en-US" dirty="0"/>
              <a:t>Method</a:t>
            </a:r>
          </a:p>
          <a:p>
            <a:pPr lvl="1"/>
            <a:r>
              <a:rPr lang="en-US" dirty="0"/>
              <a:t>treat noisy pixels as </a:t>
            </a:r>
            <a:r>
              <a:rPr lang="en-US" i="1" dirty="0"/>
              <a:t>outliers</a:t>
            </a:r>
            <a:endParaRPr lang="en-US" dirty="0"/>
          </a:p>
          <a:p>
            <a:pPr lvl="2"/>
            <a:r>
              <a:rPr lang="en-US" dirty="0"/>
              <a:t>Outliers are pixels whose gray values are significantly different from those of their neighbors</a:t>
            </a:r>
          </a:p>
          <a:p>
            <a:pPr lvl="1"/>
            <a:r>
              <a:rPr lang="en-US" dirty="0"/>
              <a:t>Approach: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Choose a threshold value </a:t>
            </a:r>
            <a:r>
              <a:rPr lang="en-US" i="1" dirty="0"/>
              <a:t>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For a given pixel, compare its value </a:t>
            </a:r>
            <a:r>
              <a:rPr lang="en-US" i="1" dirty="0"/>
              <a:t>p</a:t>
            </a:r>
            <a:r>
              <a:rPr lang="en-US" dirty="0"/>
              <a:t> with the mean </a:t>
            </a:r>
            <a:r>
              <a:rPr lang="en-US" i="1" dirty="0"/>
              <a:t>m</a:t>
            </a:r>
            <a:r>
              <a:rPr lang="en-US" dirty="0"/>
              <a:t> of the values of its eight neighbors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If |</a:t>
            </a:r>
            <a:r>
              <a:rPr lang="en-US" i="1" dirty="0"/>
              <a:t>p – m</a:t>
            </a:r>
            <a:r>
              <a:rPr lang="en-US" dirty="0"/>
              <a:t>| &gt; </a:t>
            </a:r>
            <a:r>
              <a:rPr lang="en-US" i="1" dirty="0"/>
              <a:t>D</a:t>
            </a:r>
            <a:r>
              <a:rPr lang="en-US" dirty="0"/>
              <a:t>, then classify the pixel as noisy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If the pixel is noisy, replace its value with </a:t>
            </a:r>
            <a:r>
              <a:rPr lang="en-US" i="1" dirty="0"/>
              <a:t>m</a:t>
            </a:r>
          </a:p>
          <a:p>
            <a:pPr marL="971550" lvl="1" indent="-457200"/>
            <a:r>
              <a:rPr lang="en-US" i="1" dirty="0"/>
              <a:t>Choosing the right </a:t>
            </a:r>
            <a:r>
              <a:rPr lang="en-US" dirty="0"/>
              <a:t>D</a:t>
            </a:r>
            <a:r>
              <a:rPr lang="en-US" i="1" dirty="0"/>
              <a:t> value is essential!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15673"/>
      </p:ext>
    </p:extLst>
  </p:cSld>
  <p:clrMapOvr>
    <a:masterClrMapping/>
  </p:clrMapOvr>
  <p:transition spd="med" advTm="7000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Salt &amp; Pepper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3657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Outlier </a:t>
            </a:r>
            <a:r>
              <a:rPr lang="en-US" dirty="0" smtClean="0"/>
              <a:t>Method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38400"/>
            <a:ext cx="87915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514"/>
      </p:ext>
    </p:extLst>
  </p:cSld>
  <p:clrMapOvr>
    <a:masterClrMapping/>
  </p:clrMapOvr>
  <p:transition spd="med" advTm="7000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Salt &amp; Pepper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447800"/>
            <a:ext cx="9124950" cy="558165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086100" y="2667000"/>
            <a:ext cx="952500" cy="8382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61931" y="2438400"/>
            <a:ext cx="376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Create a matrix of 1's over noisy pixels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231813" y="3048000"/>
            <a:ext cx="806787" cy="57945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61931" y="2807732"/>
            <a:ext cx="4767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If a pixel is noisy (r = 1), use the new pixel value (average of neighbors stored in </a:t>
            </a:r>
            <a:r>
              <a:rPr lang="en-US" dirty="0" err="1" smtClean="0">
                <a:solidFill>
                  <a:srgbClr val="C00000"/>
                </a:solidFill>
              </a:rPr>
              <a:t>gspa</a:t>
            </a:r>
            <a:r>
              <a:rPr lang="en-US" dirty="0" smtClean="0">
                <a:solidFill>
                  <a:srgbClr val="C00000"/>
                </a:solidFill>
              </a:rPr>
              <a:t>), but if it is not noisy (r = 0), use the original pixel value (stored in </a:t>
            </a:r>
            <a:r>
              <a:rPr lang="en-US" dirty="0" err="1" smtClean="0">
                <a:solidFill>
                  <a:srgbClr val="C00000"/>
                </a:solidFill>
              </a:rPr>
              <a:t>gsp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821906"/>
      </p:ext>
    </p:extLst>
  </p:cSld>
  <p:clrMapOvr>
    <a:masterClrMapping/>
  </p:clrMapOvr>
  <p:transition spd="med" advTm="7000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Gaussian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95300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Image Averaging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Sometimes we have different copies of an image corrupted with Gaussian noise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Satellite imaging</a:t>
            </a:r>
          </a:p>
          <a:p>
            <a:pPr lvl="3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Satellite passes over the same spot many times, taking pictures, many different images of the same place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Microscopy</a:t>
            </a:r>
          </a:p>
          <a:p>
            <a:pPr lvl="3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Many different images of the same object are taken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these types of problems occur, its very easy to take the average of all the images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185027"/>
      </p:ext>
    </p:extLst>
  </p:cSld>
  <p:clrMapOvr>
    <a:masterClrMapping/>
  </p:clrMapOvr>
  <p:transition spd="med" advTm="7000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Gaussian Noise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2500" y="2419350"/>
            <a:ext cx="7239000" cy="3619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77667" y="1905000"/>
            <a:ext cx="5388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8.9: Image averaging to remove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1783744890"/>
      </p:ext>
    </p:extLst>
  </p:cSld>
  <p:clrMapOvr>
    <a:masterClrMapping/>
  </p:clrMapOvr>
  <p:transition spd="med" advTm="7000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Gaussian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95300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Average Filtering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If Gaussian noise has mean 0, expect average filter to average noise to 0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Larger the size of filter mask, the closer to 0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Unfortunately this tends to blur an image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Sometimes the tradeoff of blurring for noise reduction is worthwhile</a:t>
            </a: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632337"/>
      </p:ext>
    </p:extLst>
  </p:cSld>
  <p:clrMapOvr>
    <a:masterClrMapping/>
  </p:clrMapOvr>
  <p:transition spd="med" advTm="7000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Gaussian Noise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600" y="2667000"/>
            <a:ext cx="7239000" cy="3619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90869" y="2133600"/>
            <a:ext cx="6238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8.10: Using averaging filtering to remove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1795189541"/>
      </p:ext>
    </p:extLst>
  </p:cSld>
  <p:clrMapOvr>
    <a:masterClrMapping/>
  </p:clrMapOvr>
  <p:transition spd="med" advTm="7000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953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Concerns removal or reduction of degradations that occurred during image acquisition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Noise: errors in pixel values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Optical effects: out of focus blurring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Blurring due to camera motion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Image restoration is one of the most important areas of image processing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Focus: techniques for dealing with restoration</a:t>
            </a:r>
          </a:p>
          <a:p>
            <a:pPr marL="457200" lvl="1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285610"/>
      </p:ext>
    </p:extLst>
  </p:cSld>
  <p:clrMapOvr>
    <a:masterClrMapping/>
  </p:clrMapOvr>
  <p:transition spd="med" advTm="7000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Gaussian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763000" cy="518160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Adaptive Filtering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Class of filters that change their characteristics according to the values of the grayscales under the mask 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Cleans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Guassian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noise by using local statistical properties of the values under the mask</a:t>
            </a:r>
          </a:p>
          <a:p>
            <a:pPr lvl="1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Minimum mean-square error filter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Non-linear spatial filter implemented by applying a function to the gray values under the mask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Name reflects that this filter attempts to minimize the square of the difference between the input and output images</a:t>
            </a:r>
          </a:p>
          <a:p>
            <a:pPr lvl="2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978160"/>
      </p:ext>
    </p:extLst>
  </p:cSld>
  <p:clrMapOvr>
    <a:masterClrMapping/>
  </p:clrMapOvr>
  <p:transition spd="med" advTm="7000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Gaussian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4876800" cy="53340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Adaptive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Filtering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6" y="2971800"/>
            <a:ext cx="9144000" cy="3685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1905000"/>
            <a:ext cx="883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We will use 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the wiener filter (developed by Norbert Wiener in 1942), </a:t>
            </a:r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which can take an optional parameter indicating the size 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of the </a:t>
            </a:r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mask to be used. The default size is 3 × 3. We shall create four images: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29355"/>
      </p:ext>
    </p:extLst>
  </p:cSld>
  <p:clrMapOvr>
    <a:masterClrMapping/>
  </p:clrMapOvr>
  <p:transition spd="med" advTm="7000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Gaussian Noise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2200" y="2133600"/>
            <a:ext cx="4310440" cy="45259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64620" y="16002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8.11: Examples of adaptive filtering to remove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1915045640"/>
      </p:ext>
    </p:extLst>
  </p:cSld>
  <p:clrMapOvr>
    <a:masterClrMapping/>
  </p:clrMapOvr>
  <p:transition spd="med" advTm="7000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Cleaning</a:t>
            </a:r>
            <a:b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Gaussian Noise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2438400"/>
            <a:ext cx="7239000" cy="35337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6750" y="1905000"/>
            <a:ext cx="7734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Figure 8.12: Using adaptive filtering to remove Gaussian noise with low variance</a:t>
            </a:r>
          </a:p>
        </p:txBody>
      </p:sp>
    </p:spTree>
    <p:extLst>
      <p:ext uri="{BB962C8B-B14F-4D97-AF65-F5344CB8AC3E}">
        <p14:creationId xmlns:p14="http://schemas.microsoft.com/office/powerpoint/2010/main" val="3011932771"/>
      </p:ext>
    </p:extLst>
  </p:cSld>
  <p:clrMapOvr>
    <a:masterClrMapping/>
  </p:clrMapOvr>
  <p:transition spd="med" advTm="7000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Removal of Periodic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25780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Periodic noise occurs when imaging equipment is subject to electronic disturbances of a repeating nature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105150"/>
            <a:ext cx="7239000" cy="3752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2724820"/>
            <a:ext cx="7048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8.13: The gull image (a) with periodic noise and (b) its transform</a:t>
            </a:r>
          </a:p>
        </p:txBody>
      </p:sp>
    </p:spTree>
    <p:extLst>
      <p:ext uri="{BB962C8B-B14F-4D97-AF65-F5344CB8AC3E}">
        <p14:creationId xmlns:p14="http://schemas.microsoft.com/office/powerpoint/2010/main" val="3933900265"/>
      </p:ext>
    </p:extLst>
  </p:cSld>
  <p:clrMapOvr>
    <a:masterClrMapping/>
  </p:clrMapOvr>
  <p:transition spd="med" advTm="7000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Removal of Periodic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5334000" cy="4953000"/>
          </a:xfrm>
          <a:noFill/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Extra 2 spikes in 8.3(b) correspond to the added noise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 general, the tighter the period of the noise, the further from the center the spikes will be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Because small period corresponds to high frequency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Methods to remove spikes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Band reject filtering</a:t>
            </a:r>
          </a:p>
          <a:p>
            <a:pPr lvl="1"/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Criss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-cross filtering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1053"/>
          <a:stretch/>
        </p:blipFill>
        <p:spPr>
          <a:xfrm>
            <a:off x="5368172" y="1905000"/>
            <a:ext cx="3543300" cy="37528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53822" y="14975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Figure 8.13: The gull image </a:t>
            </a:r>
            <a:r>
              <a:rPr lang="en-US" dirty="0" smtClean="0"/>
              <a:t>(</a:t>
            </a:r>
            <a:r>
              <a:rPr lang="en-US" dirty="0"/>
              <a:t>b) its transform</a:t>
            </a:r>
          </a:p>
        </p:txBody>
      </p:sp>
    </p:spTree>
    <p:extLst>
      <p:ext uri="{BB962C8B-B14F-4D97-AF65-F5344CB8AC3E}">
        <p14:creationId xmlns:p14="http://schemas.microsoft.com/office/powerpoint/2010/main" val="2881093564"/>
      </p:ext>
    </p:extLst>
  </p:cSld>
  <p:clrMapOvr>
    <a:masterClrMapping/>
  </p:clrMapOvr>
  <p:transition spd="med" advTm="7000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Band Reject Filtering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90674"/>
            <a:ext cx="8090167" cy="41941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0" y="1505971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8.14: Removing periodic noise with a band-reject filter</a:t>
            </a:r>
          </a:p>
        </p:txBody>
      </p:sp>
    </p:spTree>
    <p:extLst>
      <p:ext uri="{BB962C8B-B14F-4D97-AF65-F5344CB8AC3E}">
        <p14:creationId xmlns:p14="http://schemas.microsoft.com/office/powerpoint/2010/main" val="2697500083"/>
      </p:ext>
    </p:extLst>
  </p:cSld>
  <p:clrMapOvr>
    <a:masterClrMapping/>
  </p:clrMapOvr>
  <p:transition spd="med" advTm="7000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Band Reject Filtering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2209800"/>
            <a:ext cx="7870092" cy="4038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19200" y="1501103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8.15: Removing periodic noise with wider band-reject filters</a:t>
            </a:r>
          </a:p>
        </p:txBody>
      </p:sp>
    </p:spTree>
    <p:extLst>
      <p:ext uri="{BB962C8B-B14F-4D97-AF65-F5344CB8AC3E}">
        <p14:creationId xmlns:p14="http://schemas.microsoft.com/office/powerpoint/2010/main" val="2730781031"/>
      </p:ext>
    </p:extLst>
  </p:cSld>
  <p:clrMapOvr>
    <a:masterClrMapping/>
  </p:clrMapOvr>
  <p:transition spd="med" advTm="7000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Criss</a:t>
            </a:r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-Cross </a:t>
            </a:r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iltering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95300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criss-cross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filter sets the rows and columns of the transform that contain the spikes to zero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more rows and columns of the transform that are set to zero, the better the noise reduction</a:t>
            </a:r>
          </a:p>
          <a:p>
            <a:pPr lvl="1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458076"/>
            <a:ext cx="6248400" cy="32475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62100" y="3088744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8.16: Removing periodic noise with a </a:t>
            </a:r>
            <a:r>
              <a:rPr lang="en-US" dirty="0" err="1"/>
              <a:t>criss-cross</a:t>
            </a:r>
            <a:r>
              <a:rPr lang="en-US" dirty="0"/>
              <a:t> filter</a:t>
            </a:r>
          </a:p>
        </p:txBody>
      </p:sp>
    </p:spTree>
    <p:extLst>
      <p:ext uri="{BB962C8B-B14F-4D97-AF65-F5344CB8AC3E}">
        <p14:creationId xmlns:p14="http://schemas.microsoft.com/office/powerpoint/2010/main" val="160836363"/>
      </p:ext>
    </p:extLst>
  </p:cSld>
  <p:clrMapOvr>
    <a:masterClrMapping/>
  </p:clrMapOvr>
  <p:transition spd="med" advTm="7000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953000"/>
          </a:xfrm>
          <a:noFill/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We can perform filtering in the Fourier domain by multiplying the DFT of an image by the DFT of a filter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Direct use of convolution theorem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Thus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 is DFT of image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 is DFT of filter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 is DFT of result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With this, if given Y and F, we should be able to retrieve X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352800"/>
            <a:ext cx="2314575" cy="2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" r="77922" b="-43590"/>
          <a:stretch/>
        </p:blipFill>
        <p:spPr>
          <a:xfrm>
            <a:off x="1219199" y="5943600"/>
            <a:ext cx="1480457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11645"/>
      </p:ext>
    </p:extLst>
  </p:cSld>
  <p:clrMapOvr>
    <a:masterClrMapping/>
  </p:clrMapOvr>
  <p:transition spd="med" advTm="7000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953000"/>
          </a:xfrm>
          <a:noFill/>
        </p:spPr>
        <p:txBody>
          <a:bodyPr>
            <a:norm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Definition: any degradation in the image signal, caused by external disturbance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Cleaning an image corrupted by noise is an important area of image restoration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Look at 4 different noise types: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Salt and Pepper Noise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Gaussian Noise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Speckle Noise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Periodic Noise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429000" y="4343400"/>
            <a:ext cx="1524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819400" y="4648200"/>
            <a:ext cx="2133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667000" y="4648200"/>
            <a:ext cx="22860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05400" y="4154125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 using spatial filtering techniques, local degradations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667000" y="5410200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82278" y="5087034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 using frequency domain filtering, global effect</a:t>
            </a:r>
          </a:p>
        </p:txBody>
      </p:sp>
    </p:spTree>
    <p:extLst>
      <p:ext uri="{BB962C8B-B14F-4D97-AF65-F5344CB8AC3E}">
        <p14:creationId xmlns:p14="http://schemas.microsoft.com/office/powerpoint/2010/main" val="1131326003"/>
      </p:ext>
    </p:extLst>
  </p:cSld>
  <p:clrMapOvr>
    <a:masterClrMapping/>
  </p:clrMapOvr>
  <p:transition spd="med" advTm="7000"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953000"/>
          </a:xfrm>
          <a:noFill/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attempt at inverse filtering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NO improvement! Now what?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124200"/>
            <a:ext cx="7239000" cy="3352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97233" y="2710934"/>
            <a:ext cx="4149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8.17: An attempt at inverse filtering</a:t>
            </a:r>
          </a:p>
        </p:txBody>
      </p:sp>
    </p:spTree>
    <p:extLst>
      <p:ext uri="{BB962C8B-B14F-4D97-AF65-F5344CB8AC3E}">
        <p14:creationId xmlns:p14="http://schemas.microsoft.com/office/powerpoint/2010/main" val="1795164667"/>
      </p:ext>
    </p:extLst>
  </p:cSld>
  <p:clrMapOvr>
    <a:masterClrMapping/>
  </p:clrMapOvr>
  <p:transition spd="med" advTm="7000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953000"/>
          </a:xfrm>
          <a:noFill/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Why no improvement?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Some elements of Butterworth matrix are very small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Dividing produces very large values that dominate output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Two steps for improved results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Apply a low pass filter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to the division:</a:t>
            </a:r>
          </a:p>
          <a:p>
            <a:pPr lvl="2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Eliminates very low (zero) values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“Constrained division”: choose a threshold value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d,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and if |F(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, j)| &lt;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, the original value is returned instead of a division. Thus:</a:t>
            </a:r>
          </a:p>
          <a:p>
            <a:pPr marL="457200" lvl="1" indent="0"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028700" lvl="2" indent="-171450"/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214" y="3048000"/>
            <a:ext cx="1619250" cy="371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572000"/>
            <a:ext cx="25336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70223"/>
      </p:ext>
    </p:extLst>
  </p:cSld>
  <p:clrMapOvr>
    <a:masterClrMapping/>
  </p:clrMapOvr>
  <p:transition spd="med" advTm="7000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Method 1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4038600" cy="4953000"/>
          </a:xfrm>
          <a:noFill/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Implementation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Multiply a Butterworth low pass filter to the matrix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Butterworth cutoff radius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(a) 40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(b) 60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(c) 80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(d) 100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Low pass filter with cutoff about 60 yields best results</a:t>
            </a:r>
          </a:p>
          <a:p>
            <a:pPr marL="457200" lvl="1" indent="0"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028700" lvl="2" indent="-171450"/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219" y="2305050"/>
            <a:ext cx="4191000" cy="4400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58719" y="1524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Figure 8.18: Inverse filtering using low pass filtering to eliminate zeros</a:t>
            </a:r>
          </a:p>
        </p:txBody>
      </p:sp>
    </p:spTree>
    <p:extLst>
      <p:ext uri="{BB962C8B-B14F-4D97-AF65-F5344CB8AC3E}">
        <p14:creationId xmlns:p14="http://schemas.microsoft.com/office/powerpoint/2010/main" val="530914555"/>
      </p:ext>
    </p:extLst>
  </p:cSld>
  <p:clrMapOvr>
    <a:masterClrMapping/>
  </p:clrMapOvr>
  <p:transition spd="med" advTm="7000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Method 2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4038600" cy="4953000"/>
          </a:xfrm>
          <a:noFill/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Implementation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Make all values of the filter that are too small equal to 1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Butterworth cutoff radius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(a) d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= 0.01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(b) d = 0.005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(c) d = 0.002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(d) d = 0.001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Using a threshold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 the range 0.002 ≤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≤ 0.005 produce reasonable results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028700" lvl="2" indent="-171450"/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057400"/>
            <a:ext cx="4481286" cy="4705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0443" y="1371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Figure 8.19: Inverse filtering using constrained division</a:t>
            </a:r>
          </a:p>
        </p:txBody>
      </p:sp>
    </p:spTree>
    <p:extLst>
      <p:ext uri="{BB962C8B-B14F-4D97-AF65-F5344CB8AC3E}">
        <p14:creationId xmlns:p14="http://schemas.microsoft.com/office/powerpoint/2010/main" val="3011056031"/>
      </p:ext>
    </p:extLst>
  </p:cSld>
  <p:clrMapOvr>
    <a:masterClrMapping/>
  </p:clrMapOvr>
  <p:transition spd="med" advTm="7000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Motion </a:t>
            </a:r>
            <a:r>
              <a:rPr lang="en-US" sz="4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Deblurring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524000"/>
            <a:ext cx="8686800" cy="495300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Blurring caused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motion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857500"/>
            <a:ext cx="7239000" cy="3619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90093" y="2253734"/>
            <a:ext cx="3687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8.20: The result of motion blur</a:t>
            </a:r>
          </a:p>
        </p:txBody>
      </p:sp>
    </p:spTree>
    <p:extLst>
      <p:ext uri="{BB962C8B-B14F-4D97-AF65-F5344CB8AC3E}">
        <p14:creationId xmlns:p14="http://schemas.microsoft.com/office/powerpoint/2010/main" val="3508871281"/>
      </p:ext>
    </p:extLst>
  </p:cSld>
  <p:clrMapOvr>
    <a:masterClrMapping/>
  </p:clrMapOvr>
  <p:transition spd="med" advTm="7000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Motion </a:t>
            </a:r>
            <a:r>
              <a:rPr lang="en-US" sz="4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Deblurring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59932"/>
            <a:ext cx="8686800" cy="4953000"/>
          </a:xfrm>
          <a:noFill/>
        </p:spPr>
        <p:txBody>
          <a:bodyPr>
            <a:norm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Deblurring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image using DFTs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Divide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image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transform by the transform corresponding to the blur filter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How?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Create a matrix corresponding to the transform of the blur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Divide by this transform</a:t>
            </a:r>
          </a:p>
          <a:p>
            <a:pPr marL="40005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see poor results because values close to zero dominate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result  (use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constrained division to clean up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blur)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4412420"/>
            <a:ext cx="4539687" cy="226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0413"/>
      </p:ext>
    </p:extLst>
  </p:cSld>
  <p:clrMapOvr>
    <a:masterClrMapping/>
  </p:clrMapOvr>
  <p:transition spd="med" advTm="7000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Weiner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95300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 degraded image M’ of some original image M and a restored version R, what measure can we use to say whether our restoration has done a good job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Want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to be as close as possible to correct image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M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Measure closeness by adding the squares of all the differences</a:t>
            </a:r>
          </a:p>
          <a:p>
            <a:pPr lvl="2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Goal: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Minimize the closeness measure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Weiner filter: a filter that operates on the principle of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least squares</a:t>
            </a:r>
          </a:p>
          <a:p>
            <a:pPr lvl="1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1" r="50489" b="-20001"/>
          <a:stretch/>
        </p:blipFill>
        <p:spPr>
          <a:xfrm>
            <a:off x="2057400" y="5486400"/>
            <a:ext cx="3962400" cy="62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82861"/>
      </p:ext>
    </p:extLst>
  </p:cSld>
  <p:clrMapOvr>
    <a:masterClrMapping/>
  </p:clrMapOvr>
  <p:transition spd="med" advTm="7000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Weiner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3276600" cy="4953000"/>
          </a:xfrm>
          <a:noFill/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K values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(a) K = 0.01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(b) K = 0.001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(c) K = 0.0001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(d) K = 0.00001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Note that as K becomes very small, noise starts to dominate the image</a:t>
            </a:r>
          </a:p>
          <a:p>
            <a:pPr lvl="1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941332"/>
            <a:ext cx="4553857" cy="47815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59081" y="1539006"/>
            <a:ext cx="2817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8.22: Wiener filtering</a:t>
            </a:r>
          </a:p>
        </p:txBody>
      </p:sp>
    </p:spTree>
    <p:extLst>
      <p:ext uri="{BB962C8B-B14F-4D97-AF65-F5344CB8AC3E}">
        <p14:creationId xmlns:p14="http://schemas.microsoft.com/office/powerpoint/2010/main" val="1800367711"/>
      </p:ext>
    </p:extLst>
  </p:cSld>
  <p:clrMapOvr>
    <a:masterClrMapping/>
  </p:clrMapOvr>
  <p:transition spd="med" advTm="7000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Salt &amp; Pepper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562600"/>
          </a:xfrm>
          <a:noFill/>
        </p:spPr>
        <p:txBody>
          <a:bodyPr>
            <a:norm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A.k.a. – impulse noise, shot noise, binary noise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Cause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sharp, sudden disturbances in the image signal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Appearance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Randomly scattered white or black (or both) pixels over the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image</a:t>
            </a: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57600"/>
            <a:ext cx="6781800" cy="311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93651"/>
      </p:ext>
    </p:extLst>
  </p:cSld>
  <p:clrMapOvr>
    <a:masterClrMapping/>
  </p:clrMapOvr>
  <p:transition spd="med" advTm="7000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Salt &amp; Pepper Noise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077325" cy="2562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3" y="3048000"/>
            <a:ext cx="9029700" cy="176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0" y="4784725"/>
            <a:ext cx="91249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44235"/>
      </p:ext>
    </p:extLst>
  </p:cSld>
  <p:clrMapOvr>
    <a:masterClrMapping/>
  </p:clrMapOvr>
  <p:transition spd="med" advTm="7000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Gaussian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5029200" cy="5334000"/>
          </a:xfrm>
          <a:noFill/>
        </p:spPr>
        <p:txBody>
          <a:bodyPr>
            <a:norm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Definition: idealized form of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white noise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that is normally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distributed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Can be modeled by random values added to an image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Cause: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Random fluctuations in the signal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Television slightly mistuned to a particular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channel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1053"/>
          <a:stretch/>
        </p:blipFill>
        <p:spPr>
          <a:xfrm>
            <a:off x="5334000" y="2057400"/>
            <a:ext cx="35433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58804"/>
      </p:ext>
    </p:extLst>
  </p:cSld>
  <p:clrMapOvr>
    <a:masterClrMapping/>
  </p:clrMapOvr>
  <p:transition spd="med" advTm="7000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Gaussian Noise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1905000"/>
            <a:ext cx="9144000" cy="3414384"/>
            <a:chOff x="0" y="1905000"/>
            <a:chExt cx="9144000" cy="34143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05000"/>
              <a:ext cx="9144000" cy="341438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5312" y="2209800"/>
              <a:ext cx="970640" cy="24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0000807"/>
      </p:ext>
    </p:extLst>
  </p:cSld>
  <p:clrMapOvr>
    <a:masterClrMapping/>
  </p:clrMapOvr>
  <p:transition spd="med" advTm="7000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Speckle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4876800" cy="4953000"/>
          </a:xfrm>
          <a:noFill/>
        </p:spPr>
        <p:txBody>
          <a:bodyPr>
            <a:norm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A.k.a. – multiplicative noise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Can be modeled by random values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multiplied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by pixel values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Major problem in some radar applications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2105"/>
          <a:stretch/>
        </p:blipFill>
        <p:spPr>
          <a:xfrm>
            <a:off x="5334000" y="2419350"/>
            <a:ext cx="3467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96376"/>
      </p:ext>
    </p:extLst>
  </p:cSld>
  <p:clrMapOvr>
    <a:masterClrMapping/>
  </p:clrMapOvr>
  <p:transition spd="med" advTm="7000"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</TotalTime>
  <Words>1551</Words>
  <Application>Microsoft Office PowerPoint</Application>
  <PresentationFormat>On-screen Show (4:3)</PresentationFormat>
  <Paragraphs>225</Paragraphs>
  <Slides>47</Slides>
  <Notes>7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Georgia</vt:lpstr>
      <vt:lpstr>Times New Roman</vt:lpstr>
      <vt:lpstr>Office Theme</vt:lpstr>
      <vt:lpstr>Chapter 8</vt:lpstr>
      <vt:lpstr>Contents</vt:lpstr>
      <vt:lpstr>Introduction</vt:lpstr>
      <vt:lpstr>Noise</vt:lpstr>
      <vt:lpstr>Salt &amp; Pepper Noise</vt:lpstr>
      <vt:lpstr>Salt &amp; Pepper Noise</vt:lpstr>
      <vt:lpstr>Gaussian Noise</vt:lpstr>
      <vt:lpstr>Gaussian Noise</vt:lpstr>
      <vt:lpstr>Speckle Noise</vt:lpstr>
      <vt:lpstr>Speckle Noise</vt:lpstr>
      <vt:lpstr>Gaussian vs. Speckle Noise</vt:lpstr>
      <vt:lpstr>Periodic Noise</vt:lpstr>
      <vt:lpstr>Periodic Noise</vt:lpstr>
      <vt:lpstr>Cleaning  Salt &amp; Pepper Noise</vt:lpstr>
      <vt:lpstr>Cleaning  Salt &amp; Pepper Noise</vt:lpstr>
      <vt:lpstr>Cleaning  Salt &amp; Pepper Noise</vt:lpstr>
      <vt:lpstr>Cleaning  Salt &amp; Pepper Noise</vt:lpstr>
      <vt:lpstr>Cleaning  Salt &amp; Pepper Noise</vt:lpstr>
      <vt:lpstr>Cleaning  Salt &amp; Pepper Noise</vt:lpstr>
      <vt:lpstr>Cleaning  Salt &amp; Pepper Noise</vt:lpstr>
      <vt:lpstr>Cleaning  Salt &amp; Pepper Noise</vt:lpstr>
      <vt:lpstr>Cleaning  Salt &amp; Pepper Noise</vt:lpstr>
      <vt:lpstr>Cleaning  Salt &amp; Pepper Noise</vt:lpstr>
      <vt:lpstr>Cleaning  Salt &amp; Pepper Noise</vt:lpstr>
      <vt:lpstr>Cleaning  Salt &amp; Pepper Noise</vt:lpstr>
      <vt:lpstr>Cleaning  Gaussian Noise</vt:lpstr>
      <vt:lpstr>Cleaning  Gaussian Noise</vt:lpstr>
      <vt:lpstr>Cleaning  Gaussian Noise</vt:lpstr>
      <vt:lpstr>Cleaning  Gaussian Noise</vt:lpstr>
      <vt:lpstr>Cleaning  Gaussian Noise</vt:lpstr>
      <vt:lpstr>Cleaning  Gaussian Noise</vt:lpstr>
      <vt:lpstr>Cleaning  Gaussian Noise</vt:lpstr>
      <vt:lpstr>Cleaning  Gaussian Noise</vt:lpstr>
      <vt:lpstr>Removal of Periodic Noise</vt:lpstr>
      <vt:lpstr>Removal of Periodic Noise</vt:lpstr>
      <vt:lpstr>Band Reject Filtering</vt:lpstr>
      <vt:lpstr>Band Reject Filtering</vt:lpstr>
      <vt:lpstr>Criss-Cross Filtering</vt:lpstr>
      <vt:lpstr>Inverse</vt:lpstr>
      <vt:lpstr>Inverse</vt:lpstr>
      <vt:lpstr>Inverse</vt:lpstr>
      <vt:lpstr>Method 1</vt:lpstr>
      <vt:lpstr>Method 2</vt:lpstr>
      <vt:lpstr>Motion Deblurring</vt:lpstr>
      <vt:lpstr>Motion Deblurring</vt:lpstr>
      <vt:lpstr>Weiner Filtering</vt:lpstr>
      <vt:lpstr>Weiner Filtering</vt:lpstr>
    </vt:vector>
  </TitlesOfParts>
  <Company>Midwestern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Ashley.Lindsey</dc:creator>
  <cp:lastModifiedBy>Johnson, Tina</cp:lastModifiedBy>
  <cp:revision>110</cp:revision>
  <dcterms:created xsi:type="dcterms:W3CDTF">2013-02-06T16:13:18Z</dcterms:created>
  <dcterms:modified xsi:type="dcterms:W3CDTF">2018-06-24T23:12:00Z</dcterms:modified>
</cp:coreProperties>
</file>